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M Sans Medium"/>
      <p:regular r:id="rId17"/>
    </p:embeddedFont>
    <p:embeddedFont>
      <p:font typeface="DM Sans Medium"/>
      <p:regular r:id="rId18"/>
    </p:embeddedFont>
    <p:embeddedFont>
      <p:font typeface="DM Sans Medium"/>
      <p:regular r:id="rId19"/>
    </p:embeddedFont>
    <p:embeddedFont>
      <p:font typeface="DM Sans Medium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slideLayout" Target="../slideLayouts/slideLayout5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slideLayout" Target="../slideLayouts/slideLayout6.xml"/><Relationship Id="rId1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2469" y="623411"/>
            <a:ext cx="7739062" cy="10977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Secure Network Assessment Tool (SNAT)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702469" y="1791414"/>
            <a:ext cx="3512820" cy="438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Final Project Report</a:t>
            </a:r>
            <a:endParaRPr lang="en-US" sz="2750" dirty="0"/>
          </a:p>
        </p:txBody>
      </p:sp>
      <p:sp>
        <p:nvSpPr>
          <p:cNvPr id="5" name="Text 2"/>
          <p:cNvSpPr/>
          <p:nvPr/>
        </p:nvSpPr>
        <p:spPr>
          <a:xfrm>
            <a:off x="702469" y="2493764"/>
            <a:ext cx="7739062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report details the development of the Secure Network Assessment Tool (SNAT), a project for the Data Structures and Algorithms (CS221) course.</a:t>
            </a:r>
            <a:endParaRPr lang="en-US" sz="1350" dirty="0"/>
          </a:p>
        </p:txBody>
      </p:sp>
      <p:sp>
        <p:nvSpPr>
          <p:cNvPr id="6" name="Shape 3"/>
          <p:cNvSpPr/>
          <p:nvPr/>
        </p:nvSpPr>
        <p:spPr>
          <a:xfrm>
            <a:off x="702469" y="3516630"/>
            <a:ext cx="3781663" cy="2352080"/>
          </a:xfrm>
          <a:prstGeom prst="roundRect">
            <a:avLst>
              <a:gd name="adj" fmla="val 4665"/>
            </a:avLst>
          </a:prstGeom>
          <a:solidFill>
            <a:srgbClr val="2D3133"/>
          </a:solidFill>
          <a:ln/>
        </p:spPr>
      </p:sp>
      <p:sp>
        <p:nvSpPr>
          <p:cNvPr id="7" name="Shape 4"/>
          <p:cNvSpPr/>
          <p:nvPr/>
        </p:nvSpPr>
        <p:spPr>
          <a:xfrm>
            <a:off x="702469" y="3493770"/>
            <a:ext cx="3781663" cy="91440"/>
          </a:xfrm>
          <a:prstGeom prst="roundRect">
            <a:avLst>
              <a:gd name="adj" fmla="val 28813"/>
            </a:avLst>
          </a:prstGeom>
          <a:solidFill>
            <a:srgbClr val="AC9EF5"/>
          </a:solidFill>
          <a:ln/>
        </p:spPr>
      </p:sp>
      <p:sp>
        <p:nvSpPr>
          <p:cNvPr id="8" name="Shape 5"/>
          <p:cNvSpPr/>
          <p:nvPr/>
        </p:nvSpPr>
        <p:spPr>
          <a:xfrm>
            <a:off x="2329875" y="3253264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AC9EF5"/>
          </a:solidFill>
          <a:ln/>
        </p:spPr>
      </p:sp>
      <p:sp>
        <p:nvSpPr>
          <p:cNvPr id="9" name="Text 6"/>
          <p:cNvSpPr/>
          <p:nvPr/>
        </p:nvSpPr>
        <p:spPr>
          <a:xfrm>
            <a:off x="2487870" y="3384947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900946" y="3955732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Team Members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00946" y="4335542"/>
            <a:ext cx="338470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SAIM - 2024453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900946" y="4721900"/>
            <a:ext cx="3384709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HARIS ZAFAR - 2024396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900946" y="5108258"/>
            <a:ext cx="3384709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MUHAMMAD IBRAHIM GULZAR - 2024409</a:t>
            </a:r>
            <a:endParaRPr lang="en-US" sz="1350" dirty="0"/>
          </a:p>
        </p:txBody>
      </p:sp>
      <p:sp>
        <p:nvSpPr>
          <p:cNvPr id="14" name="Shape 11"/>
          <p:cNvSpPr/>
          <p:nvPr/>
        </p:nvSpPr>
        <p:spPr>
          <a:xfrm>
            <a:off x="4659749" y="3516630"/>
            <a:ext cx="3781782" cy="2352080"/>
          </a:xfrm>
          <a:prstGeom prst="roundRect">
            <a:avLst>
              <a:gd name="adj" fmla="val 4665"/>
            </a:avLst>
          </a:prstGeom>
          <a:solidFill>
            <a:srgbClr val="2D3133"/>
          </a:solidFill>
          <a:ln/>
        </p:spPr>
      </p:sp>
      <p:sp>
        <p:nvSpPr>
          <p:cNvPr id="15" name="Shape 12"/>
          <p:cNvSpPr/>
          <p:nvPr/>
        </p:nvSpPr>
        <p:spPr>
          <a:xfrm>
            <a:off x="4659749" y="3493770"/>
            <a:ext cx="3781782" cy="91440"/>
          </a:xfrm>
          <a:prstGeom prst="roundRect">
            <a:avLst>
              <a:gd name="adj" fmla="val 28813"/>
            </a:avLst>
          </a:prstGeom>
          <a:solidFill>
            <a:srgbClr val="AC9EF5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7155" y="3253264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AC9EF5"/>
          </a:solidFill>
          <a:ln/>
        </p:spPr>
      </p:sp>
      <p:sp>
        <p:nvSpPr>
          <p:cNvPr id="17" name="Text 14"/>
          <p:cNvSpPr/>
          <p:nvPr/>
        </p:nvSpPr>
        <p:spPr>
          <a:xfrm>
            <a:off x="6445151" y="3384947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8" name="Text 15"/>
          <p:cNvSpPr/>
          <p:nvPr/>
        </p:nvSpPr>
        <p:spPr>
          <a:xfrm>
            <a:off x="4858226" y="3955732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Course &amp; Instructor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4858226" y="4335542"/>
            <a:ext cx="338482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Structures and Algorithms - CS221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4858226" y="4721900"/>
            <a:ext cx="338482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Dr. Zubair Ahmad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702469" y="6307693"/>
            <a:ext cx="7739062" cy="1298377"/>
          </a:xfrm>
          <a:prstGeom prst="roundRect">
            <a:avLst>
              <a:gd name="adj" fmla="val 8451"/>
            </a:avLst>
          </a:prstGeom>
          <a:solidFill>
            <a:srgbClr val="2D3133"/>
          </a:solidFill>
          <a:ln/>
        </p:spPr>
      </p:sp>
      <p:sp>
        <p:nvSpPr>
          <p:cNvPr id="22" name="Shape 19"/>
          <p:cNvSpPr/>
          <p:nvPr/>
        </p:nvSpPr>
        <p:spPr>
          <a:xfrm>
            <a:off x="702469" y="6284833"/>
            <a:ext cx="7739062" cy="91440"/>
          </a:xfrm>
          <a:prstGeom prst="roundRect">
            <a:avLst>
              <a:gd name="adj" fmla="val 28813"/>
            </a:avLst>
          </a:prstGeom>
          <a:solidFill>
            <a:srgbClr val="AC9EF5"/>
          </a:solidFill>
          <a:ln/>
        </p:spPr>
      </p:sp>
      <p:sp>
        <p:nvSpPr>
          <p:cNvPr id="23" name="Shape 20"/>
          <p:cNvSpPr/>
          <p:nvPr/>
        </p:nvSpPr>
        <p:spPr>
          <a:xfrm>
            <a:off x="4308574" y="6044327"/>
            <a:ext cx="526852" cy="526852"/>
          </a:xfrm>
          <a:prstGeom prst="roundRect">
            <a:avLst>
              <a:gd name="adj" fmla="val 173559"/>
            </a:avLst>
          </a:prstGeom>
          <a:solidFill>
            <a:srgbClr val="AC9EF5"/>
          </a:solidFill>
          <a:ln/>
        </p:spPr>
      </p:sp>
      <p:sp>
        <p:nvSpPr>
          <p:cNvPr id="24" name="Text 21"/>
          <p:cNvSpPr/>
          <p:nvPr/>
        </p:nvSpPr>
        <p:spPr>
          <a:xfrm>
            <a:off x="4466570" y="6176010"/>
            <a:ext cx="210741" cy="263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900946" y="6746796"/>
            <a:ext cx="2195513" cy="2744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Submission Date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900946" y="7126605"/>
            <a:ext cx="7342108" cy="280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July 12, 2025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0668" y="506373"/>
            <a:ext cx="6092071" cy="453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Conclusion: SNAT's Impact &amp; Future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80668" y="1177885"/>
            <a:ext cx="7982664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successfully bridges theoretical computer science with practical cybersecurity applications, demonstrating the power of well-chosen data structures and algorithms.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580668" y="1950601"/>
            <a:ext cx="217789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Learning Outcomes</a:t>
            </a:r>
            <a:endParaRPr lang="en-US" sz="1700" dirty="0"/>
          </a:p>
        </p:txBody>
      </p:sp>
      <p:sp>
        <p:nvSpPr>
          <p:cNvPr id="6" name="Shape 3"/>
          <p:cNvSpPr/>
          <p:nvPr/>
        </p:nvSpPr>
        <p:spPr>
          <a:xfrm>
            <a:off x="580668" y="2386013"/>
            <a:ext cx="326588" cy="326588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7" name="Text 4"/>
          <p:cNvSpPr/>
          <p:nvPr/>
        </p:nvSpPr>
        <p:spPr>
          <a:xfrm>
            <a:off x="1052393" y="2435900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Technical Skills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1052393" y="2807851"/>
            <a:ext cx="3342561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Deep understanding of data structure trade-offs, practical algorithm implementation, performance analysis, and modular design.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80668" y="3794641"/>
            <a:ext cx="326588" cy="326588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0" name="Text 7"/>
          <p:cNvSpPr/>
          <p:nvPr/>
        </p:nvSpPr>
        <p:spPr>
          <a:xfrm>
            <a:off x="1052393" y="3844528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Problem-Solving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1052393" y="4216479"/>
            <a:ext cx="3342561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Breaking complex problems, choosing appropriate data structures, debugging, and memory management.</a:t>
            </a:r>
            <a:endParaRPr lang="en-US" sz="1100" dirty="0"/>
          </a:p>
        </p:txBody>
      </p:sp>
      <p:sp>
        <p:nvSpPr>
          <p:cNvPr id="12" name="Shape 9"/>
          <p:cNvSpPr/>
          <p:nvPr/>
        </p:nvSpPr>
        <p:spPr>
          <a:xfrm>
            <a:off x="580668" y="5203269"/>
            <a:ext cx="326588" cy="326588"/>
          </a:xfrm>
          <a:prstGeom prst="roundRect">
            <a:avLst>
              <a:gd name="adj" fmla="val 6669"/>
            </a:avLst>
          </a:prstGeom>
          <a:solidFill>
            <a:srgbClr val="4C50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52393" y="5253157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Software Engineering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52393" y="5625108"/>
            <a:ext cx="3342561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Clean code principles, documentation, version control, and testing methodologies.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4756666" y="1950601"/>
            <a:ext cx="2206943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Future Improvements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756666" y="2386013"/>
            <a:ext cx="580668" cy="1126569"/>
          </a:xfrm>
          <a:prstGeom prst="roundRect">
            <a:avLst>
              <a:gd name="adj" fmla="val 360073"/>
            </a:avLst>
          </a:prstGeom>
          <a:solidFill>
            <a:srgbClr val="4C5052"/>
          </a:solidFill>
          <a:ln/>
        </p:spPr>
      </p:sp>
      <p:sp>
        <p:nvSpPr>
          <p:cNvPr id="17" name="Text 14"/>
          <p:cNvSpPr/>
          <p:nvPr/>
        </p:nvSpPr>
        <p:spPr>
          <a:xfrm>
            <a:off x="4938117" y="2813209"/>
            <a:ext cx="2177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5482471" y="2531150"/>
            <a:ext cx="225528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Advanced Data Structures</a:t>
            </a:r>
            <a:endParaRPr lang="en-US" sz="1400" dirty="0"/>
          </a:p>
        </p:txBody>
      </p:sp>
      <p:sp>
        <p:nvSpPr>
          <p:cNvPr id="19" name="Text 16"/>
          <p:cNvSpPr/>
          <p:nvPr/>
        </p:nvSpPr>
        <p:spPr>
          <a:xfrm>
            <a:off x="5482471" y="2903101"/>
            <a:ext cx="3088481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Hash Tables, Graphs, Priority Queues for enhanced functionality.</a:t>
            </a:r>
            <a:endParaRPr lang="en-US" sz="1100" dirty="0"/>
          </a:p>
        </p:txBody>
      </p:sp>
      <p:sp>
        <p:nvSpPr>
          <p:cNvPr id="20" name="Shape 17"/>
          <p:cNvSpPr/>
          <p:nvPr/>
        </p:nvSpPr>
        <p:spPr>
          <a:xfrm>
            <a:off x="4756666" y="3657719"/>
            <a:ext cx="580668" cy="1126569"/>
          </a:xfrm>
          <a:prstGeom prst="roundRect">
            <a:avLst>
              <a:gd name="adj" fmla="val 360073"/>
            </a:avLst>
          </a:prstGeom>
          <a:solidFill>
            <a:srgbClr val="4C5052"/>
          </a:solidFill>
          <a:ln/>
        </p:spPr>
      </p:sp>
      <p:sp>
        <p:nvSpPr>
          <p:cNvPr id="21" name="Text 18"/>
          <p:cNvSpPr/>
          <p:nvPr/>
        </p:nvSpPr>
        <p:spPr>
          <a:xfrm>
            <a:off x="4938117" y="4084915"/>
            <a:ext cx="2177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5482471" y="3802856"/>
            <a:ext cx="215848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Sophisticated Algorithms</a:t>
            </a:r>
            <a:endParaRPr lang="en-US" sz="1400" dirty="0"/>
          </a:p>
        </p:txBody>
      </p:sp>
      <p:sp>
        <p:nvSpPr>
          <p:cNvPr id="23" name="Text 20"/>
          <p:cNvSpPr/>
          <p:nvPr/>
        </p:nvSpPr>
        <p:spPr>
          <a:xfrm>
            <a:off x="5482471" y="4174808"/>
            <a:ext cx="3088481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AVL Trees, Dijkstra's, Dynamic Programming for optimization.</a:t>
            </a:r>
            <a:endParaRPr lang="en-US" sz="1100" dirty="0"/>
          </a:p>
        </p:txBody>
      </p:sp>
      <p:sp>
        <p:nvSpPr>
          <p:cNvPr id="24" name="Shape 21"/>
          <p:cNvSpPr/>
          <p:nvPr/>
        </p:nvSpPr>
        <p:spPr>
          <a:xfrm>
            <a:off x="4756666" y="4929426"/>
            <a:ext cx="580668" cy="1358741"/>
          </a:xfrm>
          <a:prstGeom prst="roundRect">
            <a:avLst>
              <a:gd name="adj" fmla="val 360073"/>
            </a:avLst>
          </a:prstGeom>
          <a:solidFill>
            <a:srgbClr val="4C5052"/>
          </a:solidFill>
          <a:ln/>
        </p:spPr>
      </p:sp>
      <p:sp>
        <p:nvSpPr>
          <p:cNvPr id="25" name="Text 22"/>
          <p:cNvSpPr/>
          <p:nvPr/>
        </p:nvSpPr>
        <p:spPr>
          <a:xfrm>
            <a:off x="4938117" y="5472708"/>
            <a:ext cx="2177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26" name="Text 23"/>
          <p:cNvSpPr/>
          <p:nvPr/>
        </p:nvSpPr>
        <p:spPr>
          <a:xfrm>
            <a:off x="5482471" y="5074563"/>
            <a:ext cx="181487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Feature Expansion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5482471" y="5446514"/>
            <a:ext cx="3088481" cy="696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 network scanning, GUI, database backend, multi-threading, ML, cloud integration.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4756666" y="6433304"/>
            <a:ext cx="580668" cy="1126569"/>
          </a:xfrm>
          <a:prstGeom prst="roundRect">
            <a:avLst>
              <a:gd name="adj" fmla="val 360073"/>
            </a:avLst>
          </a:prstGeom>
          <a:solidFill>
            <a:srgbClr val="4C5052"/>
          </a:solidFill>
          <a:ln/>
        </p:spPr>
      </p:sp>
      <p:sp>
        <p:nvSpPr>
          <p:cNvPr id="29" name="Text 26"/>
          <p:cNvSpPr/>
          <p:nvPr/>
        </p:nvSpPr>
        <p:spPr>
          <a:xfrm>
            <a:off x="4938117" y="6860500"/>
            <a:ext cx="217765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30" name="Text 27"/>
          <p:cNvSpPr/>
          <p:nvPr/>
        </p:nvSpPr>
        <p:spPr>
          <a:xfrm>
            <a:off x="5482471" y="6578441"/>
            <a:ext cx="203835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Security Enhancements</a:t>
            </a:r>
            <a:endParaRPr lang="en-US" sz="1400" dirty="0"/>
          </a:p>
        </p:txBody>
      </p:sp>
      <p:sp>
        <p:nvSpPr>
          <p:cNvPr id="31" name="Text 28"/>
          <p:cNvSpPr/>
          <p:nvPr/>
        </p:nvSpPr>
        <p:spPr>
          <a:xfrm>
            <a:off x="5482471" y="6950393"/>
            <a:ext cx="3088481" cy="464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Encryption, authentication, and audit logging.</a:t>
            </a:r>
            <a:endParaRPr lang="en-US" sz="1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420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379" y="3004423"/>
            <a:ext cx="5123855" cy="585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Overview: SNAT</a:t>
            </a:r>
            <a:endParaRPr lang="en-US" sz="3650" dirty="0"/>
          </a:p>
        </p:txBody>
      </p:sp>
      <p:sp>
        <p:nvSpPr>
          <p:cNvPr id="4" name="Text 1"/>
          <p:cNvSpPr/>
          <p:nvPr/>
        </p:nvSpPr>
        <p:spPr>
          <a:xfrm>
            <a:off x="749379" y="3870841"/>
            <a:ext cx="13131641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addresses the critical need for efficient tools to assess, monitor, and manage network security. It provides automated risk assessment, vulnerability detection, and comprehensive reporting capabilities for modern IT infrastructure.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749379" y="4681180"/>
            <a:ext cx="6472118" cy="2886075"/>
          </a:xfrm>
          <a:prstGeom prst="roundRect">
            <a:avLst>
              <a:gd name="adj" fmla="val 3802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26519" y="4681180"/>
            <a:ext cx="91440" cy="2886075"/>
          </a:xfrm>
          <a:prstGeom prst="roundRect">
            <a:avLst>
              <a:gd name="adj" fmla="val 30737"/>
            </a:avLst>
          </a:prstGeom>
          <a:solidFill>
            <a:srgbClr val="AC9EF5"/>
          </a:solidFill>
          <a:ln/>
        </p:spPr>
      </p:sp>
      <p:sp>
        <p:nvSpPr>
          <p:cNvPr id="7" name="Text 4"/>
          <p:cNvSpPr/>
          <p:nvPr/>
        </p:nvSpPr>
        <p:spPr>
          <a:xfrm>
            <a:off x="1028105" y="4891326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Problem Statement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028105" y="5296376"/>
            <a:ext cx="5983248" cy="1199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Organizations require efficient tools to assess, monitor, and manage their network security posture. SNAT provides automated risk assessment, vulnerability detection, and comprehensive reporting.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7408783" y="4681180"/>
            <a:ext cx="6472238" cy="2886075"/>
          </a:xfrm>
          <a:prstGeom prst="roundRect">
            <a:avLst>
              <a:gd name="adj" fmla="val 3802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85923" y="4681180"/>
            <a:ext cx="91440" cy="2886075"/>
          </a:xfrm>
          <a:prstGeom prst="roundRect">
            <a:avLst>
              <a:gd name="adj" fmla="val 30737"/>
            </a:avLst>
          </a:prstGeom>
          <a:solidFill>
            <a:srgbClr val="AC9EF5"/>
          </a:solidFill>
          <a:ln/>
        </p:spPr>
      </p:sp>
      <p:sp>
        <p:nvSpPr>
          <p:cNvPr id="11" name="Text 8"/>
          <p:cNvSpPr/>
          <p:nvPr/>
        </p:nvSpPr>
        <p:spPr>
          <a:xfrm>
            <a:off x="7687508" y="4891326"/>
            <a:ext cx="234207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Project Objectives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7687508" y="5296376"/>
            <a:ext cx="5983367" cy="5995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 core data structures for efficient system management.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7687508" y="5961459"/>
            <a:ext cx="598336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Apply multiple sorting and searching algorithms.</a:t>
            </a:r>
            <a:endParaRPr lang="en-US" sz="1450" dirty="0"/>
          </a:p>
        </p:txBody>
      </p:sp>
      <p:sp>
        <p:nvSpPr>
          <p:cNvPr id="14" name="Text 11"/>
          <p:cNvSpPr/>
          <p:nvPr/>
        </p:nvSpPr>
        <p:spPr>
          <a:xfrm>
            <a:off x="7687508" y="6326743"/>
            <a:ext cx="598336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an interactive user interface for network assessment.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7687508" y="6692027"/>
            <a:ext cx="598336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 detailed security reports.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7687508" y="7057311"/>
            <a:ext cx="598336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Demonstrate practical application of DSA concepts.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409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Key Features of SNAT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93790" y="2341007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is designed with a robust set of features to provide a comprehensive network security assessment experience.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881789"/>
            <a:ext cx="496133" cy="49613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7930" y="2999542"/>
            <a:ext cx="3438049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Dynamic System Management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537930" y="3738920"/>
            <a:ext cx="3438049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Add, delete, and search systems in real-time using a circular doubly linked list for flexible traversal.</a:t>
            </a:r>
            <a:endParaRPr lang="en-US" sz="15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23986" y="2881789"/>
            <a:ext cx="496133" cy="49613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968127" y="2999542"/>
            <a:ext cx="3438168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Automated Security Assessment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5968127" y="3738920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Simulates port scanning, detects vulnerabilities, and calculates risk scores on a 0-100 scale.</a:t>
            </a:r>
            <a:endParaRPr lang="en-US" sz="15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54302" y="2881789"/>
            <a:ext cx="496133" cy="49613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398443" y="2999542"/>
            <a:ext cx="28324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Multiple Sorting Options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10398443" y="3428762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Includes 5 different algorithms with performance comparison tools and time complexity analysis.</a:t>
            </a:r>
            <a:endParaRPr lang="en-US" sz="15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088374"/>
            <a:ext cx="496133" cy="49613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7930" y="520612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Persistence</a:t>
            </a:r>
            <a:endParaRPr lang="en-US" sz="1950" dirty="0"/>
          </a:p>
        </p:txBody>
      </p:sp>
      <p:sp>
        <p:nvSpPr>
          <p:cNvPr id="15" name="Text 9"/>
          <p:cNvSpPr/>
          <p:nvPr/>
        </p:nvSpPr>
        <p:spPr>
          <a:xfrm>
            <a:off x="1537930" y="5635347"/>
            <a:ext cx="3438049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Allows saving/loading network configurations and generating detailed reports using a file-based storage system.</a:t>
            </a:r>
            <a:endParaRPr lang="en-US" sz="155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3986" y="5088374"/>
            <a:ext cx="496133" cy="49613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968127" y="5206127"/>
            <a:ext cx="271891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User-Friendly Interface</a:t>
            </a:r>
            <a:endParaRPr lang="en-US" sz="1950" dirty="0"/>
          </a:p>
        </p:txBody>
      </p:sp>
      <p:sp>
        <p:nvSpPr>
          <p:cNvPr id="18" name="Text 11"/>
          <p:cNvSpPr/>
          <p:nvPr/>
        </p:nvSpPr>
        <p:spPr>
          <a:xfrm>
            <a:off x="5968127" y="5635347"/>
            <a:ext cx="343816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menu-driven system with input validation and clear error messages for ease of use.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1647"/>
            <a:ext cx="6161008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SNAT System Architecture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709380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SNAT system is structured into distinct layers, ensuring modularity, maintainability, and clear separation of concerns.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567702"/>
            <a:ext cx="7556421" cy="369439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56039" y="4534075"/>
            <a:ext cx="235912" cy="23591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72777" y="2859599"/>
            <a:ext cx="163051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User Interface</a:t>
            </a:r>
            <a:endParaRPr lang="en-US" sz="1350" dirty="0"/>
          </a:p>
        </p:txBody>
      </p:sp>
      <p:sp>
        <p:nvSpPr>
          <p:cNvPr id="8" name="Text 3"/>
          <p:cNvSpPr/>
          <p:nvPr/>
        </p:nvSpPr>
        <p:spPr>
          <a:xfrm>
            <a:off x="972777" y="3129213"/>
            <a:ext cx="1630512" cy="16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menu.cpp, input.cpp</a:t>
            </a:r>
            <a:endParaRPr lang="en-US" sz="10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87449" y="4534075"/>
            <a:ext cx="235912" cy="2359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34383" y="2859599"/>
            <a:ext cx="163051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Business Logic</a:t>
            </a:r>
            <a:endParaRPr lang="en-US" sz="1350" dirty="0"/>
          </a:p>
        </p:txBody>
      </p:sp>
      <p:sp>
        <p:nvSpPr>
          <p:cNvPr id="11" name="Text 5"/>
          <p:cNvSpPr/>
          <p:nvPr/>
        </p:nvSpPr>
        <p:spPr>
          <a:xfrm>
            <a:off x="6534383" y="3129213"/>
            <a:ext cx="1630512" cy="16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algorithm.cpp, main.cpp</a:t>
            </a:r>
            <a:endParaRPr lang="en-US" sz="10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18859" y="4534075"/>
            <a:ext cx="235912" cy="2359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72777" y="4803106"/>
            <a:ext cx="163051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Data Structure</a:t>
            </a:r>
            <a:endParaRPr lang="en-US" sz="1350" dirty="0"/>
          </a:p>
        </p:txBody>
      </p:sp>
      <p:sp>
        <p:nvSpPr>
          <p:cNvPr id="14" name="Text 7"/>
          <p:cNvSpPr/>
          <p:nvPr/>
        </p:nvSpPr>
        <p:spPr>
          <a:xfrm>
            <a:off x="972777" y="5072721"/>
            <a:ext cx="1630512" cy="16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structure.cpp</a:t>
            </a:r>
            <a:endParaRPr lang="en-US" sz="10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57732" y="4534075"/>
            <a:ext cx="235913" cy="235913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526803" y="4803106"/>
            <a:ext cx="1630513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File I/O</a:t>
            </a:r>
            <a:endParaRPr lang="en-US" sz="1350" dirty="0"/>
          </a:p>
        </p:txBody>
      </p:sp>
      <p:sp>
        <p:nvSpPr>
          <p:cNvPr id="17" name="Text 9"/>
          <p:cNvSpPr/>
          <p:nvPr/>
        </p:nvSpPr>
        <p:spPr>
          <a:xfrm>
            <a:off x="6526803" y="5072721"/>
            <a:ext cx="1630513" cy="1679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fileio.cpp</a:t>
            </a:r>
            <a:endParaRPr lang="en-US" sz="1050" dirty="0"/>
          </a:p>
        </p:txBody>
      </p:sp>
      <p:sp>
        <p:nvSpPr>
          <p:cNvPr id="18" name="Text 10"/>
          <p:cNvSpPr/>
          <p:nvPr/>
        </p:nvSpPr>
        <p:spPr>
          <a:xfrm>
            <a:off x="793790" y="6485334"/>
            <a:ext cx="755642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layered approach allows for independent development and testing of each component, contributing to the overall robustness and scalability of the application.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6878" y="506968"/>
            <a:ext cx="6437352" cy="575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Implemented Data Structures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736878" y="1451015"/>
            <a:ext cx="13156644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leverages several fundamental data structures to manage network systems, tasks, and risk data efficiently.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736878" y="1952863"/>
            <a:ext cx="4262676" cy="3087410"/>
          </a:xfrm>
          <a:prstGeom prst="roundRect">
            <a:avLst>
              <a:gd name="adj" fmla="val 895"/>
            </a:avLst>
          </a:prstGeom>
          <a:solidFill>
            <a:srgbClr val="4C5052"/>
          </a:solidFill>
          <a:ln/>
        </p:spPr>
      </p:sp>
      <p:sp>
        <p:nvSpPr>
          <p:cNvPr id="5" name="Shape 3"/>
          <p:cNvSpPr/>
          <p:nvPr/>
        </p:nvSpPr>
        <p:spPr>
          <a:xfrm>
            <a:off x="921068" y="2137053"/>
            <a:ext cx="552688" cy="552688"/>
          </a:xfrm>
          <a:prstGeom prst="roundRect">
            <a:avLst>
              <a:gd name="adj" fmla="val 16542942"/>
            </a:avLst>
          </a:prstGeom>
          <a:solidFill>
            <a:srgbClr val="AC9EF5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73110" y="2288977"/>
            <a:ext cx="248602" cy="24860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21068" y="2873931"/>
            <a:ext cx="288714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Circular Doubly Linked List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921068" y="3272195"/>
            <a:ext cx="3894296" cy="11787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Manages network systems, allowing bidirectional traversal and dynamic sizing. Ideal for sequential scanning and assessment.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21068" y="4561403"/>
            <a:ext cx="389429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O(1) add, O(n) delete/search.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5183743" y="1952863"/>
            <a:ext cx="4262795" cy="3087410"/>
          </a:xfrm>
          <a:prstGeom prst="roundRect">
            <a:avLst>
              <a:gd name="adj" fmla="val 895"/>
            </a:avLst>
          </a:prstGeom>
          <a:solidFill>
            <a:srgbClr val="4C5052"/>
          </a:solidFill>
          <a:ln/>
        </p:spPr>
      </p:sp>
      <p:sp>
        <p:nvSpPr>
          <p:cNvPr id="11" name="Shape 8"/>
          <p:cNvSpPr/>
          <p:nvPr/>
        </p:nvSpPr>
        <p:spPr>
          <a:xfrm>
            <a:off x="5367933" y="2137053"/>
            <a:ext cx="552688" cy="552688"/>
          </a:xfrm>
          <a:prstGeom prst="roundRect">
            <a:avLst>
              <a:gd name="adj" fmla="val 16542942"/>
            </a:avLst>
          </a:prstGeom>
          <a:solidFill>
            <a:srgbClr val="AC9EF5"/>
          </a:solidFill>
          <a:ln/>
        </p:spPr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19976" y="2288977"/>
            <a:ext cx="248602" cy="24860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5367933" y="2873931"/>
            <a:ext cx="230290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Stack (LIFO)</a:t>
            </a:r>
            <a:endParaRPr lang="en-US" sz="1800" dirty="0"/>
          </a:p>
        </p:txBody>
      </p:sp>
      <p:sp>
        <p:nvSpPr>
          <p:cNvPr id="14" name="Text 10"/>
          <p:cNvSpPr/>
          <p:nvPr/>
        </p:nvSpPr>
        <p:spPr>
          <a:xfrm>
            <a:off x="5367933" y="3272195"/>
            <a:ext cx="3894415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Used for task workflow management, such as vulnerability assessment, ensuring tasks are executed in reverse order of addition.</a:t>
            </a:r>
            <a:endParaRPr lang="en-US" sz="1450" dirty="0"/>
          </a:p>
        </p:txBody>
      </p:sp>
      <p:sp>
        <p:nvSpPr>
          <p:cNvPr id="15" name="Text 11"/>
          <p:cNvSpPr/>
          <p:nvPr/>
        </p:nvSpPr>
        <p:spPr>
          <a:xfrm>
            <a:off x="5367933" y="4266724"/>
            <a:ext cx="3894415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O(1) push/pop.</a:t>
            </a:r>
            <a:endParaRPr lang="en-US" sz="1450" dirty="0"/>
          </a:p>
        </p:txBody>
      </p:sp>
      <p:sp>
        <p:nvSpPr>
          <p:cNvPr id="16" name="Shape 12"/>
          <p:cNvSpPr/>
          <p:nvPr/>
        </p:nvSpPr>
        <p:spPr>
          <a:xfrm>
            <a:off x="9630728" y="1952863"/>
            <a:ext cx="4262676" cy="3087410"/>
          </a:xfrm>
          <a:prstGeom prst="roundRect">
            <a:avLst>
              <a:gd name="adj" fmla="val 895"/>
            </a:avLst>
          </a:prstGeom>
          <a:solidFill>
            <a:srgbClr val="4C5052"/>
          </a:solidFill>
          <a:ln/>
        </p:spPr>
      </p:sp>
      <p:sp>
        <p:nvSpPr>
          <p:cNvPr id="17" name="Shape 13"/>
          <p:cNvSpPr/>
          <p:nvPr/>
        </p:nvSpPr>
        <p:spPr>
          <a:xfrm>
            <a:off x="9814917" y="2137053"/>
            <a:ext cx="552688" cy="552688"/>
          </a:xfrm>
          <a:prstGeom prst="roundRect">
            <a:avLst>
              <a:gd name="adj" fmla="val 16542942"/>
            </a:avLst>
          </a:prstGeom>
          <a:solidFill>
            <a:srgbClr val="AC9EF5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66960" y="2288977"/>
            <a:ext cx="248602" cy="24860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814917" y="2873931"/>
            <a:ext cx="230290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Queue (FIFO)</a:t>
            </a:r>
            <a:endParaRPr lang="en-US" sz="1800" dirty="0"/>
          </a:p>
        </p:txBody>
      </p:sp>
      <p:sp>
        <p:nvSpPr>
          <p:cNvPr id="20" name="Text 15"/>
          <p:cNvSpPr/>
          <p:nvPr/>
        </p:nvSpPr>
        <p:spPr>
          <a:xfrm>
            <a:off x="9814917" y="3272195"/>
            <a:ext cx="3894296" cy="884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Schedules system scanning tasks, processing systems in the order they were added for fair scheduling.</a:t>
            </a:r>
            <a:endParaRPr lang="en-US" sz="1450" dirty="0"/>
          </a:p>
        </p:txBody>
      </p:sp>
      <p:sp>
        <p:nvSpPr>
          <p:cNvPr id="21" name="Text 16"/>
          <p:cNvSpPr/>
          <p:nvPr/>
        </p:nvSpPr>
        <p:spPr>
          <a:xfrm>
            <a:off x="9814917" y="4266724"/>
            <a:ext cx="3894296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O(1) enqueue/dequeue.</a:t>
            </a:r>
            <a:endParaRPr lang="en-US" sz="1450" dirty="0"/>
          </a:p>
        </p:txBody>
      </p:sp>
      <p:sp>
        <p:nvSpPr>
          <p:cNvPr id="22" name="Shape 17"/>
          <p:cNvSpPr/>
          <p:nvPr/>
        </p:nvSpPr>
        <p:spPr>
          <a:xfrm>
            <a:off x="736878" y="5224463"/>
            <a:ext cx="6486168" cy="2498050"/>
          </a:xfrm>
          <a:prstGeom prst="roundRect">
            <a:avLst>
              <a:gd name="adj" fmla="val 1106"/>
            </a:avLst>
          </a:prstGeom>
          <a:solidFill>
            <a:srgbClr val="4C5052"/>
          </a:solidFill>
          <a:ln/>
        </p:spPr>
      </p:sp>
      <p:sp>
        <p:nvSpPr>
          <p:cNvPr id="23" name="Shape 18"/>
          <p:cNvSpPr/>
          <p:nvPr/>
        </p:nvSpPr>
        <p:spPr>
          <a:xfrm>
            <a:off x="921068" y="5408652"/>
            <a:ext cx="552688" cy="552688"/>
          </a:xfrm>
          <a:prstGeom prst="roundRect">
            <a:avLst>
              <a:gd name="adj" fmla="val 16542942"/>
            </a:avLst>
          </a:prstGeom>
          <a:solidFill>
            <a:srgbClr val="AC9EF5"/>
          </a:solidFill>
          <a:ln/>
        </p:spPr>
      </p:sp>
      <p:pic>
        <p:nvPicPr>
          <p:cNvPr id="2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3110" y="5560576"/>
            <a:ext cx="248602" cy="248603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921068" y="6145530"/>
            <a:ext cx="266104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Binary Search Tree (BST)</a:t>
            </a:r>
            <a:endParaRPr lang="en-US" sz="1800" dirty="0"/>
          </a:p>
        </p:txBody>
      </p:sp>
      <p:sp>
        <p:nvSpPr>
          <p:cNvPr id="26" name="Text 20"/>
          <p:cNvSpPr/>
          <p:nvPr/>
        </p:nvSpPr>
        <p:spPr>
          <a:xfrm>
            <a:off x="921068" y="6543794"/>
            <a:ext cx="6117788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Organizes systems based on risk scores, enabling quick searches within specific risk ranges and sorted display.</a:t>
            </a:r>
            <a:endParaRPr lang="en-US" sz="1450" dirty="0"/>
          </a:p>
        </p:txBody>
      </p:sp>
      <p:sp>
        <p:nvSpPr>
          <p:cNvPr id="27" name="Text 21"/>
          <p:cNvSpPr/>
          <p:nvPr/>
        </p:nvSpPr>
        <p:spPr>
          <a:xfrm>
            <a:off x="921068" y="7243643"/>
            <a:ext cx="6117788" cy="294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Operations:</a:t>
            </a:r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O(log n) average insert/search.</a:t>
            </a:r>
            <a:endParaRPr lang="en-US" sz="1450" dirty="0"/>
          </a:p>
        </p:txBody>
      </p:sp>
      <p:sp>
        <p:nvSpPr>
          <p:cNvPr id="28" name="Shape 22"/>
          <p:cNvSpPr/>
          <p:nvPr/>
        </p:nvSpPr>
        <p:spPr>
          <a:xfrm>
            <a:off x="7407235" y="5224463"/>
            <a:ext cx="6486168" cy="2498050"/>
          </a:xfrm>
          <a:prstGeom prst="roundRect">
            <a:avLst>
              <a:gd name="adj" fmla="val 1106"/>
            </a:avLst>
          </a:prstGeom>
          <a:solidFill>
            <a:srgbClr val="4C5052"/>
          </a:solidFill>
          <a:ln/>
        </p:spPr>
      </p:sp>
      <p:sp>
        <p:nvSpPr>
          <p:cNvPr id="29" name="Shape 23"/>
          <p:cNvSpPr/>
          <p:nvPr/>
        </p:nvSpPr>
        <p:spPr>
          <a:xfrm>
            <a:off x="7591425" y="5408652"/>
            <a:ext cx="552688" cy="552688"/>
          </a:xfrm>
          <a:prstGeom prst="roundRect">
            <a:avLst>
              <a:gd name="adj" fmla="val 16542942"/>
            </a:avLst>
          </a:prstGeom>
          <a:solidFill>
            <a:srgbClr val="AC9EF5"/>
          </a:solidFill>
          <a:ln/>
        </p:spPr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3468" y="5560576"/>
            <a:ext cx="248602" cy="248603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7591425" y="6145530"/>
            <a:ext cx="230290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Arrays</a:t>
            </a:r>
            <a:endParaRPr lang="en-US" sz="1800" dirty="0"/>
          </a:p>
        </p:txBody>
      </p:sp>
      <p:sp>
        <p:nvSpPr>
          <p:cNvPr id="32" name="Text 25"/>
          <p:cNvSpPr/>
          <p:nvPr/>
        </p:nvSpPr>
        <p:spPr>
          <a:xfrm>
            <a:off x="7591425" y="6543794"/>
            <a:ext cx="6117788" cy="589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Stores port lists, services, vulnerabilities, and risk calculation weights, offering O(1) random access and predictable memory use.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3658" y="476845"/>
            <a:ext cx="5441275" cy="54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 Algorithms in SNAT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93658" y="1365528"/>
            <a:ext cx="13243084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incorporates five different sorting algorithms, each with distinct performance characteristics, for organizing network systems by risk score.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93658" y="1838087"/>
            <a:ext cx="13243084" cy="1044893"/>
          </a:xfrm>
          <a:prstGeom prst="roundRect">
            <a:avLst>
              <a:gd name="adj" fmla="val 249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6518" y="1860947"/>
            <a:ext cx="693658" cy="999173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933331" y="2197894"/>
            <a:ext cx="26003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1583531" y="2034302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Selection Sort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1583531" y="2409230"/>
            <a:ext cx="1215699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O(n²) time, O(1) space. Simple, suitable for small datasets.</a:t>
            </a:r>
            <a:endParaRPr lang="en-US" sz="1350" dirty="0"/>
          </a:p>
        </p:txBody>
      </p:sp>
      <p:sp>
        <p:nvSpPr>
          <p:cNvPr id="9" name="Shape 7"/>
          <p:cNvSpPr/>
          <p:nvPr/>
        </p:nvSpPr>
        <p:spPr>
          <a:xfrm>
            <a:off x="693658" y="3056334"/>
            <a:ext cx="13243084" cy="1044893"/>
          </a:xfrm>
          <a:prstGeom prst="roundRect">
            <a:avLst>
              <a:gd name="adj" fmla="val 249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16518" y="3079194"/>
            <a:ext cx="693658" cy="999173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11" name="Text 9"/>
          <p:cNvSpPr/>
          <p:nvPr/>
        </p:nvSpPr>
        <p:spPr>
          <a:xfrm>
            <a:off x="933331" y="3416141"/>
            <a:ext cx="26003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583531" y="3252549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Bubble Sort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1583531" y="3627477"/>
            <a:ext cx="1215699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O(n²) worst, O(n) best time, O(1) space. Good for nearly sorted data.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693658" y="4274582"/>
            <a:ext cx="13243084" cy="1044893"/>
          </a:xfrm>
          <a:prstGeom prst="roundRect">
            <a:avLst>
              <a:gd name="adj" fmla="val 249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16518" y="4297442"/>
            <a:ext cx="693658" cy="999173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16" name="Text 14"/>
          <p:cNvSpPr/>
          <p:nvPr/>
        </p:nvSpPr>
        <p:spPr>
          <a:xfrm>
            <a:off x="933331" y="4634389"/>
            <a:ext cx="26003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5"/>
          <p:cNvSpPr/>
          <p:nvPr/>
        </p:nvSpPr>
        <p:spPr>
          <a:xfrm>
            <a:off x="1583531" y="4470797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Insertion Sort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1583531" y="4845725"/>
            <a:ext cx="1215699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O(n²) worst, O(n) best time, O(1) space. Excellent for small or incrementally added datasets.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693658" y="5492829"/>
            <a:ext cx="13243084" cy="1044893"/>
          </a:xfrm>
          <a:prstGeom prst="roundRect">
            <a:avLst>
              <a:gd name="adj" fmla="val 249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16518" y="5515689"/>
            <a:ext cx="693658" cy="999173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21" name="Text 19"/>
          <p:cNvSpPr/>
          <p:nvPr/>
        </p:nvSpPr>
        <p:spPr>
          <a:xfrm>
            <a:off x="933331" y="5852636"/>
            <a:ext cx="26003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2" name="Text 20"/>
          <p:cNvSpPr/>
          <p:nvPr/>
        </p:nvSpPr>
        <p:spPr>
          <a:xfrm>
            <a:off x="1583531" y="5689044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Quick Sort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1583531" y="6063972"/>
            <a:ext cx="1215699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 log n) average time, O(log n) space. Fast average-case performance for large datasets.</a:t>
            </a:r>
            <a:endParaRPr lang="en-US" sz="1350" dirty="0"/>
          </a:p>
        </p:txBody>
      </p:sp>
      <p:sp>
        <p:nvSpPr>
          <p:cNvPr id="24" name="Shape 22"/>
          <p:cNvSpPr/>
          <p:nvPr/>
        </p:nvSpPr>
        <p:spPr>
          <a:xfrm>
            <a:off x="693658" y="6711077"/>
            <a:ext cx="13243084" cy="1044893"/>
          </a:xfrm>
          <a:prstGeom prst="roundRect">
            <a:avLst>
              <a:gd name="adj" fmla="val 2490"/>
            </a:avLst>
          </a:prstGeom>
          <a:solidFill>
            <a:srgbClr val="2D3133"/>
          </a:solidFill>
          <a:ln w="22860">
            <a:solidFill>
              <a:srgbClr val="65696B"/>
            </a:solidFill>
            <a:prstDash val="solid"/>
          </a:ln>
        </p:spPr>
      </p:sp>
      <p:sp>
        <p:nvSpPr>
          <p:cNvPr id="25" name="Shape 23"/>
          <p:cNvSpPr/>
          <p:nvPr/>
        </p:nvSpPr>
        <p:spPr>
          <a:xfrm>
            <a:off x="716518" y="6733937"/>
            <a:ext cx="693658" cy="999173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26" name="Text 24"/>
          <p:cNvSpPr/>
          <p:nvPr/>
        </p:nvSpPr>
        <p:spPr>
          <a:xfrm>
            <a:off x="933331" y="7070884"/>
            <a:ext cx="26003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2000" dirty="0"/>
          </a:p>
        </p:txBody>
      </p:sp>
      <p:sp>
        <p:nvSpPr>
          <p:cNvPr id="27" name="Text 25"/>
          <p:cNvSpPr/>
          <p:nvPr/>
        </p:nvSpPr>
        <p:spPr>
          <a:xfrm>
            <a:off x="1583531" y="6907292"/>
            <a:ext cx="2167652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Merge Sort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1583531" y="7282220"/>
            <a:ext cx="12156996" cy="2775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 log n) guaranteed time, O(n) space. Stable and predictable performance for large datasets.</a:t>
            </a:r>
            <a:endParaRPr lang="en-US" sz="13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121" y="405051"/>
            <a:ext cx="4929068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Searching &amp; Risk Calculation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89121" y="1159907"/>
            <a:ext cx="13452158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employs efficient searching algorithms and a weighted formula to determine system risk scores.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89121" y="1708428"/>
            <a:ext cx="2215277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Searching Algorithms</a:t>
            </a: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44366" y="2154853"/>
            <a:ext cx="220861" cy="2208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67753" y="2150269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Linear Search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1067753" y="2527578"/>
            <a:ext cx="606778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O(n) time, O(1) space.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067753" y="2895719"/>
            <a:ext cx="606778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Unsorted data, searching by system name.</a:t>
            </a:r>
            <a:endParaRPr lang="en-US" sz="11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4366" y="3430488"/>
            <a:ext cx="220861" cy="22086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67753" y="3425904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Binary Search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067753" y="3803213"/>
            <a:ext cx="606778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Complexity: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O(log n) time, O(1) space.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1067753" y="4171355"/>
            <a:ext cx="606778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Requirement: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Sorted array.</a:t>
            </a:r>
            <a:endParaRPr lang="en-US" sz="1150" dirty="0"/>
          </a:p>
        </p:txBody>
      </p:sp>
      <p:sp>
        <p:nvSpPr>
          <p:cNvPr id="13" name="Text 9"/>
          <p:cNvSpPr/>
          <p:nvPr/>
        </p:nvSpPr>
        <p:spPr>
          <a:xfrm>
            <a:off x="1067753" y="4539496"/>
            <a:ext cx="606778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Case: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Searching by risk score after sorting.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7502485" y="1708428"/>
            <a:ext cx="271974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Risk Calculation Algorithm</a:t>
            </a:r>
            <a:endParaRPr lang="en-US" sz="1700" dirty="0"/>
          </a:p>
        </p:txBody>
      </p:sp>
      <p:sp>
        <p:nvSpPr>
          <p:cNvPr id="15" name="Text 11"/>
          <p:cNvSpPr/>
          <p:nvPr/>
        </p:nvSpPr>
        <p:spPr>
          <a:xfrm>
            <a:off x="7502485" y="2131933"/>
            <a:ext cx="6546413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risk score is calculated based on several weighted factors, capped at 100.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7502485" y="2533174"/>
            <a:ext cx="589121" cy="907494"/>
          </a:xfrm>
          <a:prstGeom prst="roundRect">
            <a:avLst>
              <a:gd name="adj" fmla="val 360040"/>
            </a:avLst>
          </a:prstGeom>
          <a:solidFill>
            <a:srgbClr val="4C5052"/>
          </a:solidFill>
          <a:ln/>
        </p:spPr>
      </p:sp>
      <p:sp>
        <p:nvSpPr>
          <p:cNvPr id="17" name="Text 13"/>
          <p:cNvSpPr/>
          <p:nvPr/>
        </p:nvSpPr>
        <p:spPr>
          <a:xfrm>
            <a:off x="7686556" y="2848808"/>
            <a:ext cx="220861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1700" dirty="0"/>
          </a:p>
        </p:txBody>
      </p:sp>
      <p:sp>
        <p:nvSpPr>
          <p:cNvPr id="18" name="Text 14"/>
          <p:cNvSpPr/>
          <p:nvPr/>
        </p:nvSpPr>
        <p:spPr>
          <a:xfrm>
            <a:off x="8238887" y="2680454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Password Strength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8238887" y="3057763"/>
            <a:ext cx="581001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25% weight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7502485" y="3587948"/>
            <a:ext cx="589121" cy="907494"/>
          </a:xfrm>
          <a:prstGeom prst="roundRect">
            <a:avLst>
              <a:gd name="adj" fmla="val 360040"/>
            </a:avLst>
          </a:prstGeom>
          <a:solidFill>
            <a:srgbClr val="4C5052"/>
          </a:solidFill>
          <a:ln/>
        </p:spPr>
      </p:sp>
      <p:sp>
        <p:nvSpPr>
          <p:cNvPr id="21" name="Text 17"/>
          <p:cNvSpPr/>
          <p:nvPr/>
        </p:nvSpPr>
        <p:spPr>
          <a:xfrm>
            <a:off x="7686556" y="3903583"/>
            <a:ext cx="220861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1700" dirty="0"/>
          </a:p>
        </p:txBody>
      </p:sp>
      <p:sp>
        <p:nvSpPr>
          <p:cNvPr id="22" name="Text 18"/>
          <p:cNvSpPr/>
          <p:nvPr/>
        </p:nvSpPr>
        <p:spPr>
          <a:xfrm>
            <a:off x="8238887" y="3735229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Open Ports</a:t>
            </a:r>
            <a:endParaRPr lang="en-US" sz="1400" dirty="0"/>
          </a:p>
        </p:txBody>
      </p:sp>
      <p:sp>
        <p:nvSpPr>
          <p:cNvPr id="23" name="Text 19"/>
          <p:cNvSpPr/>
          <p:nvPr/>
        </p:nvSpPr>
        <p:spPr>
          <a:xfrm>
            <a:off x="8238887" y="4112538"/>
            <a:ext cx="581001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30% weight</a:t>
            </a:r>
            <a:endParaRPr lang="en-US" sz="1150" dirty="0"/>
          </a:p>
        </p:txBody>
      </p:sp>
      <p:sp>
        <p:nvSpPr>
          <p:cNvPr id="24" name="Shape 20"/>
          <p:cNvSpPr/>
          <p:nvPr/>
        </p:nvSpPr>
        <p:spPr>
          <a:xfrm>
            <a:off x="7502485" y="4642723"/>
            <a:ext cx="589121" cy="907494"/>
          </a:xfrm>
          <a:prstGeom prst="roundRect">
            <a:avLst>
              <a:gd name="adj" fmla="val 360040"/>
            </a:avLst>
          </a:prstGeom>
          <a:solidFill>
            <a:srgbClr val="4C5052"/>
          </a:solidFill>
          <a:ln/>
        </p:spPr>
      </p:sp>
      <p:sp>
        <p:nvSpPr>
          <p:cNvPr id="25" name="Text 21"/>
          <p:cNvSpPr/>
          <p:nvPr/>
        </p:nvSpPr>
        <p:spPr>
          <a:xfrm>
            <a:off x="7686556" y="4958358"/>
            <a:ext cx="220861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1700" dirty="0"/>
          </a:p>
        </p:txBody>
      </p:sp>
      <p:sp>
        <p:nvSpPr>
          <p:cNvPr id="26" name="Text 22"/>
          <p:cNvSpPr/>
          <p:nvPr/>
        </p:nvSpPr>
        <p:spPr>
          <a:xfrm>
            <a:off x="8238887" y="4790003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Encryption Status</a:t>
            </a:r>
            <a:endParaRPr lang="en-US" sz="1400" dirty="0"/>
          </a:p>
        </p:txBody>
      </p:sp>
      <p:sp>
        <p:nvSpPr>
          <p:cNvPr id="27" name="Text 23"/>
          <p:cNvSpPr/>
          <p:nvPr/>
        </p:nvSpPr>
        <p:spPr>
          <a:xfrm>
            <a:off x="8238887" y="5167313"/>
            <a:ext cx="581001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15% weight</a:t>
            </a:r>
            <a:endParaRPr lang="en-US" sz="1150" dirty="0"/>
          </a:p>
        </p:txBody>
      </p:sp>
      <p:sp>
        <p:nvSpPr>
          <p:cNvPr id="28" name="Shape 24"/>
          <p:cNvSpPr/>
          <p:nvPr/>
        </p:nvSpPr>
        <p:spPr>
          <a:xfrm>
            <a:off x="7502485" y="5697498"/>
            <a:ext cx="589121" cy="907494"/>
          </a:xfrm>
          <a:prstGeom prst="roundRect">
            <a:avLst>
              <a:gd name="adj" fmla="val 360040"/>
            </a:avLst>
          </a:prstGeom>
          <a:solidFill>
            <a:srgbClr val="4C5052"/>
          </a:solidFill>
          <a:ln/>
        </p:spPr>
      </p:sp>
      <p:sp>
        <p:nvSpPr>
          <p:cNvPr id="29" name="Text 25"/>
          <p:cNvSpPr/>
          <p:nvPr/>
        </p:nvSpPr>
        <p:spPr>
          <a:xfrm>
            <a:off x="7686556" y="6013133"/>
            <a:ext cx="220861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1700" dirty="0"/>
          </a:p>
        </p:txBody>
      </p:sp>
      <p:sp>
        <p:nvSpPr>
          <p:cNvPr id="30" name="Text 26"/>
          <p:cNvSpPr/>
          <p:nvPr/>
        </p:nvSpPr>
        <p:spPr>
          <a:xfrm>
            <a:off x="8238887" y="5844778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Malware Detection</a:t>
            </a:r>
            <a:endParaRPr lang="en-US" sz="1400" dirty="0"/>
          </a:p>
        </p:txBody>
      </p:sp>
      <p:sp>
        <p:nvSpPr>
          <p:cNvPr id="31" name="Text 27"/>
          <p:cNvSpPr/>
          <p:nvPr/>
        </p:nvSpPr>
        <p:spPr>
          <a:xfrm>
            <a:off x="8238887" y="6222087"/>
            <a:ext cx="581001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20% weight</a:t>
            </a:r>
            <a:endParaRPr lang="en-US" sz="1150" dirty="0"/>
          </a:p>
        </p:txBody>
      </p:sp>
      <p:sp>
        <p:nvSpPr>
          <p:cNvPr id="32" name="Shape 28"/>
          <p:cNvSpPr/>
          <p:nvPr/>
        </p:nvSpPr>
        <p:spPr>
          <a:xfrm>
            <a:off x="7502485" y="6752273"/>
            <a:ext cx="589121" cy="907494"/>
          </a:xfrm>
          <a:prstGeom prst="roundRect">
            <a:avLst>
              <a:gd name="adj" fmla="val 360040"/>
            </a:avLst>
          </a:prstGeom>
          <a:solidFill>
            <a:srgbClr val="4C5052"/>
          </a:solidFill>
          <a:ln/>
        </p:spPr>
      </p:sp>
      <p:sp>
        <p:nvSpPr>
          <p:cNvPr id="33" name="Text 29"/>
          <p:cNvSpPr/>
          <p:nvPr/>
        </p:nvSpPr>
        <p:spPr>
          <a:xfrm>
            <a:off x="7686556" y="7067907"/>
            <a:ext cx="220861" cy="2761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7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5</a:t>
            </a:r>
            <a:endParaRPr lang="en-US" sz="1700" dirty="0"/>
          </a:p>
        </p:txBody>
      </p:sp>
      <p:sp>
        <p:nvSpPr>
          <p:cNvPr id="34" name="Text 30"/>
          <p:cNvSpPr/>
          <p:nvPr/>
        </p:nvSpPr>
        <p:spPr>
          <a:xfrm>
            <a:off x="8238887" y="6899553"/>
            <a:ext cx="1841183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Firewall Status</a:t>
            </a:r>
            <a:endParaRPr lang="en-US" sz="1400" dirty="0"/>
          </a:p>
        </p:txBody>
      </p:sp>
      <p:sp>
        <p:nvSpPr>
          <p:cNvPr id="35" name="Text 31"/>
          <p:cNvSpPr/>
          <p:nvPr/>
        </p:nvSpPr>
        <p:spPr>
          <a:xfrm>
            <a:off x="8238887" y="7276862"/>
            <a:ext cx="5810012" cy="2356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10% weight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0417" y="331946"/>
            <a:ext cx="4840724" cy="375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Performance Analysis &amp; Validation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480417" y="947380"/>
            <a:ext cx="13669566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Extensive testing and analysis confirm SNAT's efficiency and reliability, aligning experimental results with theoretical complexities.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80417" y="1394579"/>
            <a:ext cx="2563416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 Algorithm Comparison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80417" y="1739741"/>
            <a:ext cx="6688336" cy="384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datasets over 100 systems, O(n log n) algorithms (Quick Sort, Merge Sort) are significantly faster than O(n²) algorithms. Quick Sort generally performs best in practice.</a:t>
            </a:r>
            <a:endParaRPr lang="en-US" sz="9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0417" y="2259092"/>
            <a:ext cx="6688336" cy="338506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80417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7862EF"/>
          </a:solidFill>
          <a:ln/>
        </p:spPr>
      </p:sp>
      <p:sp>
        <p:nvSpPr>
          <p:cNvPr id="8" name="Text 5"/>
          <p:cNvSpPr/>
          <p:nvPr/>
        </p:nvSpPr>
        <p:spPr>
          <a:xfrm>
            <a:off x="661392" y="5644158"/>
            <a:ext cx="708184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Size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1620441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8C78F1"/>
          </a:solidFill>
          <a:ln/>
        </p:spPr>
      </p:sp>
      <p:sp>
        <p:nvSpPr>
          <p:cNvPr id="10" name="Text 7"/>
          <p:cNvSpPr/>
          <p:nvPr/>
        </p:nvSpPr>
        <p:spPr>
          <a:xfrm>
            <a:off x="1801416" y="5644158"/>
            <a:ext cx="780812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Selection (μs)</a:t>
            </a:r>
            <a:endParaRPr lang="en-US" sz="900" dirty="0"/>
          </a:p>
        </p:txBody>
      </p:sp>
      <p:sp>
        <p:nvSpPr>
          <p:cNvPr id="11" name="Shape 8"/>
          <p:cNvSpPr/>
          <p:nvPr/>
        </p:nvSpPr>
        <p:spPr>
          <a:xfrm>
            <a:off x="2760583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9F8FF3"/>
          </a:solidFill>
          <a:ln/>
        </p:spPr>
      </p:sp>
      <p:sp>
        <p:nvSpPr>
          <p:cNvPr id="12" name="Text 9"/>
          <p:cNvSpPr/>
          <p:nvPr/>
        </p:nvSpPr>
        <p:spPr>
          <a:xfrm>
            <a:off x="2941558" y="5644158"/>
            <a:ext cx="650558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Bubble (μs)</a:t>
            </a:r>
            <a:endParaRPr lang="en-US" sz="900" dirty="0"/>
          </a:p>
        </p:txBody>
      </p:sp>
      <p:sp>
        <p:nvSpPr>
          <p:cNvPr id="13" name="Shape 10"/>
          <p:cNvSpPr/>
          <p:nvPr/>
        </p:nvSpPr>
        <p:spPr>
          <a:xfrm>
            <a:off x="3900726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B2A5F6"/>
          </a:solidFill>
          <a:ln/>
        </p:spPr>
      </p:sp>
      <p:sp>
        <p:nvSpPr>
          <p:cNvPr id="14" name="Text 11"/>
          <p:cNvSpPr/>
          <p:nvPr/>
        </p:nvSpPr>
        <p:spPr>
          <a:xfrm>
            <a:off x="4081701" y="5644158"/>
            <a:ext cx="749737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Insertion (μs)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5040868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C5BBF8"/>
          </a:solidFill>
          <a:ln/>
        </p:spPr>
      </p:sp>
      <p:sp>
        <p:nvSpPr>
          <p:cNvPr id="16" name="Text 13"/>
          <p:cNvSpPr/>
          <p:nvPr/>
        </p:nvSpPr>
        <p:spPr>
          <a:xfrm>
            <a:off x="5221843" y="5644158"/>
            <a:ext cx="581263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Quick (μs)</a:t>
            </a:r>
            <a:endParaRPr lang="en-US" sz="900" dirty="0"/>
          </a:p>
        </p:txBody>
      </p:sp>
      <p:sp>
        <p:nvSpPr>
          <p:cNvPr id="17" name="Shape 14"/>
          <p:cNvSpPr/>
          <p:nvPr/>
        </p:nvSpPr>
        <p:spPr>
          <a:xfrm>
            <a:off x="6181011" y="5644158"/>
            <a:ext cx="120015" cy="120015"/>
          </a:xfrm>
          <a:prstGeom prst="roundRect">
            <a:avLst>
              <a:gd name="adj" fmla="val 15238"/>
            </a:avLst>
          </a:prstGeom>
          <a:solidFill>
            <a:srgbClr val="D8D2FA"/>
          </a:solidFill>
          <a:ln/>
        </p:spPr>
      </p:sp>
      <p:sp>
        <p:nvSpPr>
          <p:cNvPr id="18" name="Text 15"/>
          <p:cNvSpPr/>
          <p:nvPr/>
        </p:nvSpPr>
        <p:spPr>
          <a:xfrm>
            <a:off x="6361986" y="5644158"/>
            <a:ext cx="620197" cy="120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Merge (μs)</a:t>
            </a:r>
            <a:endParaRPr lang="en-US" sz="900" dirty="0"/>
          </a:p>
        </p:txBody>
      </p:sp>
      <p:sp>
        <p:nvSpPr>
          <p:cNvPr id="19" name="Text 16"/>
          <p:cNvSpPr/>
          <p:nvPr/>
        </p:nvSpPr>
        <p:spPr>
          <a:xfrm>
            <a:off x="7469267" y="1394579"/>
            <a:ext cx="1862138" cy="225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Testing and Validation</a:t>
            </a:r>
            <a:endParaRPr lang="en-US" sz="1400" dirty="0"/>
          </a:p>
        </p:txBody>
      </p:sp>
      <p:sp>
        <p:nvSpPr>
          <p:cNvPr id="20" name="Text 17"/>
          <p:cNvSpPr/>
          <p:nvPr/>
        </p:nvSpPr>
        <p:spPr>
          <a:xfrm>
            <a:off x="7469267" y="1739741"/>
            <a:ext cx="6688336" cy="384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SNAT underwent rigorous testing, including unit, integration, system, and user acceptance tests. All 35 test cases passed, demonstrating 100% correctness and reliability.</a:t>
            </a:r>
            <a:endParaRPr lang="en-US" sz="900" dirty="0"/>
          </a:p>
        </p:txBody>
      </p:sp>
      <p:sp>
        <p:nvSpPr>
          <p:cNvPr id="21" name="Text 18"/>
          <p:cNvSpPr/>
          <p:nvPr/>
        </p:nvSpPr>
        <p:spPr>
          <a:xfrm>
            <a:off x="10074593" y="3039785"/>
            <a:ext cx="147744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100%</a:t>
            </a:r>
            <a:endParaRPr lang="en-US" sz="235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548" y="2289096"/>
            <a:ext cx="1801773" cy="1801773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10062686" y="4240887"/>
            <a:ext cx="150149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Pass Rate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7469267" y="4548545"/>
            <a:ext cx="6688336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test cases passed successfully.</a:t>
            </a:r>
            <a:endParaRPr lang="en-US" sz="900" dirty="0"/>
          </a:p>
        </p:txBody>
      </p:sp>
      <p:sp>
        <p:nvSpPr>
          <p:cNvPr id="25" name="Text 21"/>
          <p:cNvSpPr/>
          <p:nvPr/>
        </p:nvSpPr>
        <p:spPr>
          <a:xfrm>
            <a:off x="10074593" y="5761553"/>
            <a:ext cx="147744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23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35</a:t>
            </a:r>
            <a:endParaRPr lang="en-US" sz="2350" dirty="0"/>
          </a:p>
        </p:txBody>
      </p:sp>
      <p:pic>
        <p:nvPicPr>
          <p:cNvPr id="2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2548" y="5010864"/>
            <a:ext cx="1801773" cy="1801773"/>
          </a:xfrm>
          <a:prstGeom prst="rect">
            <a:avLst/>
          </a:prstGeom>
        </p:spPr>
      </p:pic>
      <p:sp>
        <p:nvSpPr>
          <p:cNvPr id="27" name="Text 22"/>
          <p:cNvSpPr/>
          <p:nvPr/>
        </p:nvSpPr>
        <p:spPr>
          <a:xfrm>
            <a:off x="10062686" y="6962656"/>
            <a:ext cx="1501497" cy="1876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Total Tests</a:t>
            </a:r>
            <a:endParaRPr lang="en-US" sz="1150" dirty="0"/>
          </a:p>
        </p:txBody>
      </p:sp>
      <p:sp>
        <p:nvSpPr>
          <p:cNvPr id="28" name="Text 23"/>
          <p:cNvSpPr/>
          <p:nvPr/>
        </p:nvSpPr>
        <p:spPr>
          <a:xfrm>
            <a:off x="7469267" y="7270313"/>
            <a:ext cx="6688336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Comprehensive test suite covering all functionalities.</a:t>
            </a:r>
            <a:endParaRPr lang="en-US" sz="900" dirty="0"/>
          </a:p>
        </p:txBody>
      </p:sp>
      <p:sp>
        <p:nvSpPr>
          <p:cNvPr id="29" name="Text 24"/>
          <p:cNvSpPr/>
          <p:nvPr/>
        </p:nvSpPr>
        <p:spPr>
          <a:xfrm>
            <a:off x="7469267" y="7597497"/>
            <a:ext cx="6688336" cy="1921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Edge cases, input validation, and file I/O were specifically tested to ensure robustness.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229" y="543401"/>
            <a:ext cx="3359944" cy="390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F7F7F8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Challenges &amp; Solutions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99229" y="1183005"/>
            <a:ext cx="13631942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SNAT presented several challenges, each overcome with targeted solutions and valuable learning outcomes.</a:t>
            </a:r>
            <a:endParaRPr lang="en-US" sz="950" dirty="0"/>
          </a:p>
        </p:txBody>
      </p:sp>
      <p:sp>
        <p:nvSpPr>
          <p:cNvPr id="4" name="Shape 2"/>
          <p:cNvSpPr/>
          <p:nvPr/>
        </p:nvSpPr>
        <p:spPr>
          <a:xfrm>
            <a:off x="7307580" y="1522928"/>
            <a:ext cx="15240" cy="6163270"/>
          </a:xfrm>
          <a:prstGeom prst="roundRect">
            <a:avLst>
              <a:gd name="adj" fmla="val 122851"/>
            </a:avLst>
          </a:prstGeom>
          <a:solidFill>
            <a:srgbClr val="65696B"/>
          </a:solidFill>
          <a:ln/>
        </p:spPr>
      </p:sp>
      <p:sp>
        <p:nvSpPr>
          <p:cNvPr id="5" name="Shape 3"/>
          <p:cNvSpPr/>
          <p:nvPr/>
        </p:nvSpPr>
        <p:spPr>
          <a:xfrm>
            <a:off x="483989" y="1522928"/>
            <a:ext cx="6815971" cy="993100"/>
          </a:xfrm>
          <a:prstGeom prst="roundRect">
            <a:avLst>
              <a:gd name="adj" fmla="val 1885"/>
            </a:avLst>
          </a:prstGeom>
          <a:solidFill>
            <a:srgbClr val="4C5052"/>
          </a:solidFill>
          <a:ln/>
        </p:spPr>
      </p:sp>
      <p:sp>
        <p:nvSpPr>
          <p:cNvPr id="6" name="Text 4"/>
          <p:cNvSpPr/>
          <p:nvPr/>
        </p:nvSpPr>
        <p:spPr>
          <a:xfrm>
            <a:off x="5127069" y="1647706"/>
            <a:ext cx="204811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Circular Linked List Deletion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608767" y="1917383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Infinite loops when deleting the head node.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608767" y="2191703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specific handling for single-node lists and proper circular connection updates.</a:t>
            </a:r>
            <a:endParaRPr lang="en-US" sz="950" dirty="0"/>
          </a:p>
        </p:txBody>
      </p:sp>
      <p:sp>
        <p:nvSpPr>
          <p:cNvPr id="9" name="Shape 7"/>
          <p:cNvSpPr/>
          <p:nvPr/>
        </p:nvSpPr>
        <p:spPr>
          <a:xfrm>
            <a:off x="7330440" y="2765584"/>
            <a:ext cx="6815971" cy="993100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10" name="Text 8"/>
          <p:cNvSpPr/>
          <p:nvPr/>
        </p:nvSpPr>
        <p:spPr>
          <a:xfrm>
            <a:off x="7455217" y="2890361"/>
            <a:ext cx="1560195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Memory Leaks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7455217" y="3160038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Unfreed memory upon system deletion.</a:t>
            </a:r>
            <a:endParaRPr lang="en-US" sz="950" dirty="0"/>
          </a:p>
        </p:txBody>
      </p:sp>
      <p:sp>
        <p:nvSpPr>
          <p:cNvPr id="12" name="Text 10"/>
          <p:cNvSpPr/>
          <p:nvPr/>
        </p:nvSpPr>
        <p:spPr>
          <a:xfrm>
            <a:off x="7455217" y="3434358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a proper destructor to free system data and nodes, verified with memory profilers.</a:t>
            </a:r>
            <a:endParaRPr lang="en-US" sz="950" dirty="0"/>
          </a:p>
        </p:txBody>
      </p:sp>
      <p:sp>
        <p:nvSpPr>
          <p:cNvPr id="13" name="Shape 11"/>
          <p:cNvSpPr/>
          <p:nvPr/>
        </p:nvSpPr>
        <p:spPr>
          <a:xfrm>
            <a:off x="483989" y="4008239"/>
            <a:ext cx="6815971" cy="993100"/>
          </a:xfrm>
          <a:prstGeom prst="roundRect">
            <a:avLst>
              <a:gd name="adj" fmla="val 1885"/>
            </a:avLst>
          </a:prstGeom>
          <a:solidFill>
            <a:srgbClr val="4C5052"/>
          </a:solidFill>
          <a:ln/>
        </p:spPr>
      </p:sp>
      <p:sp>
        <p:nvSpPr>
          <p:cNvPr id="14" name="Text 12"/>
          <p:cNvSpPr/>
          <p:nvPr/>
        </p:nvSpPr>
        <p:spPr>
          <a:xfrm>
            <a:off x="5614988" y="4133017"/>
            <a:ext cx="1560195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Sorting Performance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608767" y="4402693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O(n²) algorithms were too slow for larger datasets.</a:t>
            </a:r>
            <a:endParaRPr lang="en-US" sz="950" dirty="0"/>
          </a:p>
        </p:txBody>
      </p:sp>
      <p:sp>
        <p:nvSpPr>
          <p:cNvPr id="16" name="Text 14"/>
          <p:cNvSpPr/>
          <p:nvPr/>
        </p:nvSpPr>
        <p:spPr>
          <a:xfrm>
            <a:off x="608767" y="4677013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Integrated O(n log n) algorithms (Quick Sort, Merge Sort) and a comparison tool.</a:t>
            </a:r>
            <a:endParaRPr lang="en-US" sz="950" dirty="0"/>
          </a:p>
        </p:txBody>
      </p:sp>
      <p:sp>
        <p:nvSpPr>
          <p:cNvPr id="17" name="Shape 15"/>
          <p:cNvSpPr/>
          <p:nvPr/>
        </p:nvSpPr>
        <p:spPr>
          <a:xfrm>
            <a:off x="7330440" y="5250894"/>
            <a:ext cx="6815971" cy="993100"/>
          </a:xfrm>
          <a:prstGeom prst="rect">
            <a:avLst/>
          </a:prstGeom>
          <a:solidFill>
            <a:srgbClr val="4C5052"/>
          </a:solidFill>
          <a:ln/>
        </p:spPr>
      </p:sp>
      <p:sp>
        <p:nvSpPr>
          <p:cNvPr id="18" name="Text 16"/>
          <p:cNvSpPr/>
          <p:nvPr/>
        </p:nvSpPr>
        <p:spPr>
          <a:xfrm>
            <a:off x="7455217" y="5375672"/>
            <a:ext cx="1560195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File Parsing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455217" y="5645348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Commas in system names conflicted with delimiters.</a:t>
            </a:r>
            <a:endParaRPr lang="en-US" sz="950" dirty="0"/>
          </a:p>
        </p:txBody>
      </p:sp>
      <p:sp>
        <p:nvSpPr>
          <p:cNvPr id="20" name="Text 18"/>
          <p:cNvSpPr/>
          <p:nvPr/>
        </p:nvSpPr>
        <p:spPr>
          <a:xfrm>
            <a:off x="7455217" y="5919668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Switched to a pipe delimiter (|) to avoid data corruption.</a:t>
            </a:r>
            <a:endParaRPr lang="en-US" sz="950" dirty="0"/>
          </a:p>
        </p:txBody>
      </p:sp>
      <p:sp>
        <p:nvSpPr>
          <p:cNvPr id="21" name="Shape 19"/>
          <p:cNvSpPr/>
          <p:nvPr/>
        </p:nvSpPr>
        <p:spPr>
          <a:xfrm>
            <a:off x="483989" y="6493550"/>
            <a:ext cx="6815971" cy="1192649"/>
          </a:xfrm>
          <a:prstGeom prst="roundRect">
            <a:avLst>
              <a:gd name="adj" fmla="val 1570"/>
            </a:avLst>
          </a:prstGeom>
          <a:solidFill>
            <a:srgbClr val="4C5052"/>
          </a:solidFill>
          <a:ln/>
        </p:spPr>
      </p:sp>
      <p:sp>
        <p:nvSpPr>
          <p:cNvPr id="22" name="Text 20"/>
          <p:cNvSpPr/>
          <p:nvPr/>
        </p:nvSpPr>
        <p:spPr>
          <a:xfrm>
            <a:off x="5614988" y="6618327"/>
            <a:ext cx="1560195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Input Validation</a:t>
            </a:r>
            <a:endParaRPr lang="en-US" sz="1200" dirty="0"/>
          </a:p>
        </p:txBody>
      </p:sp>
      <p:sp>
        <p:nvSpPr>
          <p:cNvPr id="23" name="Text 21"/>
          <p:cNvSpPr/>
          <p:nvPr/>
        </p:nvSpPr>
        <p:spPr>
          <a:xfrm>
            <a:off x="608767" y="6888004"/>
            <a:ext cx="6566416" cy="1995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Problem: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Invalid user inputs caused crashes.</a:t>
            </a:r>
            <a:endParaRPr lang="en-US" sz="950" dirty="0"/>
          </a:p>
        </p:txBody>
      </p:sp>
      <p:sp>
        <p:nvSpPr>
          <p:cNvPr id="24" name="Text 22"/>
          <p:cNvSpPr/>
          <p:nvPr/>
        </p:nvSpPr>
        <p:spPr>
          <a:xfrm>
            <a:off x="608767" y="7162324"/>
            <a:ext cx="6566416" cy="399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Solution:</a:t>
            </a:r>
            <a:pPr algn="r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Implemented comprehensive validation checks for all user inputs, especially for IP addresses and names.</a:t>
            </a:r>
            <a:endParaRPr lang="en-US" sz="9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2025-12-07T16:56:27Z</dcterms:created>
  <dcterms:modified xsi:type="dcterms:W3CDTF">2025-12-07T16:56:27Z</dcterms:modified>
</cp:coreProperties>
</file>